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4" r:id="rId1"/>
    <p:sldMasterId id="2147484225" r:id="rId2"/>
  </p:sldMasterIdLst>
  <p:notesMasterIdLst>
    <p:notesMasterId r:id="rId16"/>
  </p:notesMasterIdLst>
  <p:sldIdLst>
    <p:sldId id="3469" r:id="rId3"/>
    <p:sldId id="3364" r:id="rId4"/>
    <p:sldId id="3479" r:id="rId5"/>
    <p:sldId id="3480" r:id="rId6"/>
    <p:sldId id="3481" r:id="rId7"/>
    <p:sldId id="3478" r:id="rId8"/>
    <p:sldId id="3489" r:id="rId9"/>
    <p:sldId id="3483" r:id="rId10"/>
    <p:sldId id="3484" r:id="rId11"/>
    <p:sldId id="3485" r:id="rId12"/>
    <p:sldId id="3486" r:id="rId13"/>
    <p:sldId id="3487" r:id="rId14"/>
    <p:sldId id="3488" r:id="rId15"/>
  </p:sldIdLst>
  <p:sldSz cx="12192000" cy="6858000"/>
  <p:notesSz cx="6796088" cy="9871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0000"/>
    <a:srgbClr val="090925"/>
    <a:srgbClr val="CC9900"/>
    <a:srgbClr val="9D7163"/>
    <a:srgbClr val="00FFFF"/>
    <a:srgbClr val="FFFFFF"/>
    <a:srgbClr val="FFCC99"/>
    <a:srgbClr val="FFFFCC"/>
    <a:srgbClr val="F9F9F9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9" autoAdjust="0"/>
    <p:restoredTop sz="95097" autoAdjust="0"/>
  </p:normalViewPr>
  <p:slideViewPr>
    <p:cSldViewPr>
      <p:cViewPr varScale="1">
        <p:scale>
          <a:sx n="76" d="100"/>
          <a:sy n="76" d="100"/>
        </p:scale>
        <p:origin x="720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0" y="0"/>
            <a:ext cx="6796088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/>
          </a:p>
        </p:txBody>
      </p:sp>
      <p:sp>
        <p:nvSpPr>
          <p:cNvPr id="3686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6363" y="739775"/>
            <a:ext cx="6583362" cy="37036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691063"/>
            <a:ext cx="4983162" cy="444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0" y="9380538"/>
            <a:ext cx="2946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380538"/>
            <a:ext cx="2944813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43E41F8-903D-4F1B-9D18-D49325110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877" indent="0" algn="ctr">
              <a:buNone/>
              <a:defRPr/>
            </a:lvl2pPr>
            <a:lvl3pPr marL="385753" indent="0" algn="ctr">
              <a:buNone/>
              <a:defRPr/>
            </a:lvl3pPr>
            <a:lvl4pPr marL="578630" indent="0" algn="ctr">
              <a:buNone/>
              <a:defRPr/>
            </a:lvl4pPr>
            <a:lvl5pPr marL="771506" indent="0" algn="ctr">
              <a:buNone/>
              <a:defRPr/>
            </a:lvl5pPr>
            <a:lvl6pPr marL="964383" indent="0" algn="ctr">
              <a:buNone/>
              <a:defRPr/>
            </a:lvl6pPr>
            <a:lvl7pPr marL="1157259" indent="0" algn="ctr">
              <a:buNone/>
              <a:defRPr/>
            </a:lvl7pPr>
            <a:lvl8pPr marL="1350136" indent="0" algn="ctr">
              <a:buNone/>
              <a:defRPr/>
            </a:lvl8pPr>
            <a:lvl9pPr marL="15430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2154-6A93-40A5-AC73-B07228331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0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92CB-AB1E-453C-ABFC-E2F61D409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4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3" y="44450"/>
            <a:ext cx="2893484" cy="671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44450"/>
            <a:ext cx="8483600" cy="671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BC94-9BAD-4E77-99A9-F7208775B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61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buClrTx/>
              <a:buSzTx/>
            </a:pPr>
            <a:fld id="{D77E5449-B90C-47ED-A983-77206AA86030}" type="datetime1">
              <a:rPr lang="en-US" altLang="en-US" smtClean="0">
                <a:solidFill>
                  <a:srgbClr val="EAEAEA"/>
                </a:solidFill>
                <a:latin typeface="Verdana" panose="020B0604030504040204" pitchFamily="34" charset="0"/>
                <a:ea typeface="+mn-ea"/>
              </a:rPr>
              <a:pPr defTabSz="914400">
                <a:buClrTx/>
                <a:buSzTx/>
              </a:pPr>
              <a:t>2/28/2021</a:t>
            </a:fld>
            <a:endParaRPr lang="en-US" altLang="en-US">
              <a:solidFill>
                <a:srgbClr val="EAEAEA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914400">
              <a:buClrTx/>
              <a:buSzTx/>
            </a:pPr>
            <a:endParaRPr lang="en-US" altLang="en-US">
              <a:solidFill>
                <a:srgbClr val="EAEAEA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buClrTx/>
              <a:buSzTx/>
            </a:pPr>
            <a:fld id="{74048528-C8B2-4262-8340-F3D38848B772}" type="slidenum">
              <a:rPr lang="en-US" altLang="en-US" smtClean="0">
                <a:solidFill>
                  <a:srgbClr val="EAEAEA"/>
                </a:solidFill>
                <a:latin typeface="Verdana" panose="020B0604030504040204" pitchFamily="34" charset="0"/>
                <a:ea typeface="+mn-ea"/>
              </a:rPr>
              <a:pPr defTabSz="914400">
                <a:buClrTx/>
                <a:buSzTx/>
              </a:pPr>
              <a:t>‹#›</a:t>
            </a:fld>
            <a:endParaRPr lang="en-US" altLang="en-US">
              <a:solidFill>
                <a:srgbClr val="EAEAEA"/>
              </a:solidFill>
              <a:latin typeface="Verdana" panose="020B060403050404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435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B91D-59A8-4621-82D7-E9FE29D97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844"/>
            </a:lvl1pPr>
            <a:lvl2pPr marL="192877" indent="0">
              <a:buNone/>
              <a:defRPr sz="760"/>
            </a:lvl2pPr>
            <a:lvl3pPr marL="385753" indent="0">
              <a:buNone/>
              <a:defRPr sz="675"/>
            </a:lvl3pPr>
            <a:lvl4pPr marL="578630" indent="0">
              <a:buNone/>
              <a:defRPr sz="591"/>
            </a:lvl4pPr>
            <a:lvl5pPr marL="771506" indent="0">
              <a:buNone/>
              <a:defRPr sz="591"/>
            </a:lvl5pPr>
            <a:lvl6pPr marL="964383" indent="0">
              <a:buNone/>
              <a:defRPr sz="591"/>
            </a:lvl6pPr>
            <a:lvl7pPr marL="1157259" indent="0">
              <a:buNone/>
              <a:defRPr sz="591"/>
            </a:lvl7pPr>
            <a:lvl8pPr marL="1350136" indent="0">
              <a:buNone/>
              <a:defRPr sz="591"/>
            </a:lvl8pPr>
            <a:lvl9pPr marL="1543012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C88C-60FD-4678-8E05-8B5C5CD76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0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3" y="685800"/>
            <a:ext cx="5687484" cy="607695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884" y="685800"/>
            <a:ext cx="5689600" cy="607695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5E77-B90C-4A09-9231-76D622370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0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7" indent="0">
              <a:buNone/>
              <a:defRPr sz="844" b="1"/>
            </a:lvl2pPr>
            <a:lvl3pPr marL="385753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3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6" indent="0">
              <a:buNone/>
              <a:defRPr sz="675" b="1"/>
            </a:lvl8pPr>
            <a:lvl9pPr marL="1543012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7" indent="0">
              <a:buNone/>
              <a:defRPr sz="844" b="1"/>
            </a:lvl2pPr>
            <a:lvl3pPr marL="385753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3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6" indent="0">
              <a:buNone/>
              <a:defRPr sz="675" b="1"/>
            </a:lvl8pPr>
            <a:lvl9pPr marL="1543012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1BE9-ECC2-42F1-B228-A1A355574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9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D0C1-44F6-48D8-9B05-D28F1562D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9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FA69-B17C-4F96-872D-F2D003852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1351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77" indent="0">
              <a:buNone/>
              <a:defRPr sz="507"/>
            </a:lvl2pPr>
            <a:lvl3pPr marL="385753" indent="0">
              <a:buNone/>
              <a:defRPr sz="421"/>
            </a:lvl3pPr>
            <a:lvl4pPr marL="578630" indent="0">
              <a:buNone/>
              <a:defRPr sz="380"/>
            </a:lvl4pPr>
            <a:lvl5pPr marL="771506" indent="0">
              <a:buNone/>
              <a:defRPr sz="380"/>
            </a:lvl5pPr>
            <a:lvl6pPr marL="964383" indent="0">
              <a:buNone/>
              <a:defRPr sz="380"/>
            </a:lvl6pPr>
            <a:lvl7pPr marL="1157259" indent="0">
              <a:buNone/>
              <a:defRPr sz="380"/>
            </a:lvl7pPr>
            <a:lvl8pPr marL="1350136" indent="0">
              <a:buNone/>
              <a:defRPr sz="380"/>
            </a:lvl8pPr>
            <a:lvl9pPr marL="1543012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1989-05BF-47A6-908E-BD5D794B3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6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351"/>
            </a:lvl1pPr>
            <a:lvl2pPr marL="192877" indent="0">
              <a:buNone/>
              <a:defRPr sz="1181"/>
            </a:lvl2pPr>
            <a:lvl3pPr marL="385753" indent="0">
              <a:buNone/>
              <a:defRPr sz="1013"/>
            </a:lvl3pPr>
            <a:lvl4pPr marL="578630" indent="0">
              <a:buNone/>
              <a:defRPr sz="844"/>
            </a:lvl4pPr>
            <a:lvl5pPr marL="771506" indent="0">
              <a:buNone/>
              <a:defRPr sz="844"/>
            </a:lvl5pPr>
            <a:lvl6pPr marL="964383" indent="0">
              <a:buNone/>
              <a:defRPr sz="844"/>
            </a:lvl6pPr>
            <a:lvl7pPr marL="1157259" indent="0">
              <a:buNone/>
              <a:defRPr sz="844"/>
            </a:lvl7pPr>
            <a:lvl8pPr marL="1350136" indent="0">
              <a:buNone/>
              <a:defRPr sz="844"/>
            </a:lvl8pPr>
            <a:lvl9pPr marL="1543012" indent="0">
              <a:buNone/>
              <a:defRPr sz="844"/>
            </a:lvl9pPr>
          </a:lstStyle>
          <a:p>
            <a:pPr lvl="0"/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77" indent="0">
              <a:buNone/>
              <a:defRPr sz="507"/>
            </a:lvl2pPr>
            <a:lvl3pPr marL="385753" indent="0">
              <a:buNone/>
              <a:defRPr sz="421"/>
            </a:lvl3pPr>
            <a:lvl4pPr marL="578630" indent="0">
              <a:buNone/>
              <a:defRPr sz="380"/>
            </a:lvl4pPr>
            <a:lvl5pPr marL="771506" indent="0">
              <a:buNone/>
              <a:defRPr sz="380"/>
            </a:lvl5pPr>
            <a:lvl6pPr marL="964383" indent="0">
              <a:buNone/>
              <a:defRPr sz="380"/>
            </a:lvl6pPr>
            <a:lvl7pPr marL="1157259" indent="0">
              <a:buNone/>
              <a:defRPr sz="380"/>
            </a:lvl7pPr>
            <a:lvl8pPr marL="1350136" indent="0">
              <a:buNone/>
              <a:defRPr sz="380"/>
            </a:lvl8pPr>
            <a:lvl9pPr marL="1543012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7A0E-95FE-4822-AA38-A4A6D4A91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4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3" y="44463"/>
            <a:ext cx="1036108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3" y="685800"/>
            <a:ext cx="11580284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44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defRPr sz="59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3" y="6400800"/>
            <a:ext cx="38586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defRPr sz="59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59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BBE0E02-3C91-4A36-98F1-E9D07E1A5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3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+mj-lt"/>
          <a:ea typeface="+mj-ea"/>
          <a:cs typeface="+mj-cs"/>
        </a:defRPr>
      </a:lvl1pPr>
      <a:lvl2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2pPr>
      <a:lvl3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3pPr>
      <a:lvl4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4pPr>
      <a:lvl5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5pPr>
      <a:lvl6pPr marL="1060820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6pPr>
      <a:lvl7pPr marL="1253698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7pPr>
      <a:lvl8pPr marL="1446575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8pPr>
      <a:lvl9pPr marL="1639450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9pPr>
    </p:titleStyle>
    <p:bodyStyle>
      <a:lvl1pPr marL="144658" indent="-144658" algn="l" defTabSz="189529" rtl="0" eaLnBrk="0" fontAlgn="base" hangingPunct="0">
        <a:lnSpc>
          <a:spcPct val="90000"/>
        </a:lnSpc>
        <a:spcBef>
          <a:spcPts val="25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25" b="1">
          <a:solidFill>
            <a:srgbClr val="CCFFCC"/>
          </a:solidFill>
          <a:latin typeface="標楷體" pitchFamily="65" charset="-120"/>
          <a:ea typeface="標楷體" pitchFamily="65" charset="-120"/>
          <a:cs typeface="+mn-cs"/>
        </a:defRPr>
      </a:lvl1pPr>
      <a:lvl2pPr marL="313425" indent="-120548" algn="l" defTabSz="189529" rtl="0" eaLnBrk="0" fontAlgn="base" hangingPunct="0">
        <a:spcBef>
          <a:spcPts val="127"/>
        </a:spcBef>
        <a:spcAft>
          <a:spcPts val="1519"/>
        </a:spcAft>
        <a:buClr>
          <a:srgbClr val="000000"/>
        </a:buClr>
        <a:buSzPct val="100000"/>
        <a:buFont typeface="Times New Roman" pitchFamily="18" charset="0"/>
        <a:buChar char="–"/>
        <a:defRPr sz="2025" b="1">
          <a:solidFill>
            <a:srgbClr val="CCFFCC"/>
          </a:solidFill>
          <a:latin typeface="標楷體" pitchFamily="65" charset="-120"/>
          <a:ea typeface="標楷體" pitchFamily="65" charset="-120"/>
        </a:defRPr>
      </a:lvl2pPr>
      <a:lvl3pPr marL="482192" indent="-96439" algn="l" defTabSz="189529" rtl="0" eaLnBrk="0" fontAlgn="base" hangingPunct="0">
        <a:spcBef>
          <a:spcPts val="507"/>
        </a:spcBef>
        <a:spcAft>
          <a:spcPts val="43"/>
        </a:spcAft>
        <a:buClr>
          <a:srgbClr val="000000"/>
        </a:buClr>
        <a:buSzPct val="100000"/>
        <a:buFont typeface="Times New Roman" pitchFamily="18" charset="0"/>
        <a:buChar char="•"/>
        <a:defRPr sz="675" b="1">
          <a:solidFill>
            <a:srgbClr val="CCFFCC"/>
          </a:solidFill>
          <a:latin typeface="Times New Roman" pitchFamily="18" charset="0"/>
          <a:ea typeface="新細明體" pitchFamily="18" charset="-120"/>
        </a:defRPr>
      </a:lvl3pPr>
      <a:lvl4pPr marL="675068" indent="-96439" algn="l" defTabSz="189529" rtl="0" eaLnBrk="0" fontAlgn="base" hangingPunct="0">
        <a:lnSpc>
          <a:spcPct val="80000"/>
        </a:lnSpc>
        <a:spcBef>
          <a:spcPct val="0"/>
        </a:spcBef>
        <a:spcAft>
          <a:spcPts val="1160"/>
        </a:spcAft>
        <a:buClr>
          <a:srgbClr val="000000"/>
        </a:buClr>
        <a:buSzPct val="100000"/>
        <a:buFont typeface="Times New Roman" pitchFamily="18" charset="0"/>
        <a:buChar char="–"/>
        <a:defRPr sz="1856" b="1">
          <a:solidFill>
            <a:srgbClr val="CCFF66"/>
          </a:solidFill>
          <a:latin typeface="Times New Roman" pitchFamily="18" charset="0"/>
          <a:ea typeface="新細明體" pitchFamily="18" charset="-120"/>
        </a:defRPr>
      </a:lvl4pPr>
      <a:lvl5pPr marL="867945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181">
          <a:solidFill>
            <a:srgbClr val="FFFFFF"/>
          </a:solidFill>
          <a:latin typeface="Times New Roman" pitchFamily="18" charset="0"/>
          <a:ea typeface="新細明體" pitchFamily="18" charset="-120"/>
        </a:defRPr>
      </a:lvl5pPr>
      <a:lvl6pPr marL="1060820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6pPr>
      <a:lvl7pPr marL="1253698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7pPr>
      <a:lvl8pPr marL="1446575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8pPr>
      <a:lvl9pPr marL="1639450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9pPr>
    </p:bodyStyle>
    <p:otherStyle>
      <a:defPPr>
        <a:defRPr lang="en-US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9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2355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357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7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C74C4DD-EBEF-4568-B94E-6C003BEF9F41}" type="datetime1">
              <a:rPr lang="en-US" altLang="en-US"/>
              <a:pPr/>
              <a:t>2/28/2021</a:t>
            </a:fld>
            <a:endParaRPr lang="en-US" altLang="en-US"/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7BD41C4-8FF9-4588-B07C-35360CB6F1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9499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6" r:id="rId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66EB45-625C-43B1-B50E-48782F0F7B92}"/>
              </a:ext>
            </a:extLst>
          </p:cNvPr>
          <p:cNvSpPr/>
          <p:nvPr/>
        </p:nvSpPr>
        <p:spPr>
          <a:xfrm>
            <a:off x="2667000" y="2344087"/>
            <a:ext cx="6858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7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新細明體" pitchFamily="18" charset="-120"/>
                <a:cs typeface="Times New Roman" panose="02020603050405020304" pitchFamily="18" charset="0"/>
              </a:rPr>
              <a:t>Bible Reading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AU" sz="5400" b="1" dirty="0">
                <a:solidFill>
                  <a:srgbClr val="FFFFFF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Kathryn Mauger</a:t>
            </a: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AU" sz="9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2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0000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buClrTx/>
              <a:buSzTx/>
            </a:pPr>
            <a:fld id="{00446DF3-A151-41BE-93E7-9729537B0DB5}" type="slidenum">
              <a:rPr lang="en-US" altLang="en-US" sz="1800">
                <a:solidFill>
                  <a:srgbClr val="EAEAEA"/>
                </a:solidFill>
                <a:latin typeface="Verdana" panose="020B0604030504040204" pitchFamily="34" charset="0"/>
                <a:ea typeface="+mn-ea"/>
              </a:rPr>
              <a:pPr defTabSz="914400">
                <a:buClrTx/>
                <a:buSzTx/>
              </a:pPr>
              <a:t>10</a:t>
            </a:fld>
            <a:endParaRPr lang="en-US" altLang="en-US" sz="1800" dirty="0">
              <a:solidFill>
                <a:srgbClr val="EAEAEA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Moses’ second Response</a:t>
            </a:r>
            <a:r>
              <a:rPr lang="en-US" altLang="en-US" sz="3600" dirty="0" smtClean="0"/>
              <a:t>: Fear </a:t>
            </a:r>
            <a:r>
              <a:rPr lang="en-US" altLang="en-US" sz="3600" dirty="0"/>
              <a:t>of </a:t>
            </a:r>
            <a:r>
              <a:rPr lang="en-US" altLang="en-US" sz="3600" dirty="0" smtClean="0"/>
              <a:t>Failure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405"/>
            <a:ext cx="12192000" cy="5657850"/>
          </a:xfrm>
          <a:prstGeom prst="rect">
            <a:avLst/>
          </a:prstGeom>
        </p:spPr>
      </p:pic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760"/>
            <a:ext cx="109728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Afraid of rejection and </a:t>
            </a:r>
            <a:r>
              <a:rPr lang="en-US" altLang="en-US" dirty="0" smtClean="0"/>
              <a:t>failure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What if they don’t believe me or listen to me</a:t>
            </a:r>
            <a:r>
              <a:rPr lang="en-US" altLang="en-US" dirty="0" smtClean="0"/>
              <a:t>? How </a:t>
            </a:r>
            <a:r>
              <a:rPr lang="en-US" altLang="en-US" dirty="0"/>
              <a:t>am I going to prove it</a:t>
            </a:r>
            <a:r>
              <a:rPr lang="en-US" altLang="en-US" dirty="0" smtClean="0"/>
              <a:t>?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God’s response:</a:t>
            </a:r>
          </a:p>
          <a:p>
            <a:pPr lvl="2"/>
            <a:r>
              <a:rPr lang="en-US" altLang="en-US" dirty="0"/>
              <a:t>To Moses an actual demonstration of Power</a:t>
            </a:r>
          </a:p>
          <a:p>
            <a:pPr lvl="3"/>
            <a:r>
              <a:rPr lang="en-US" altLang="en-US" dirty="0"/>
              <a:t>Staff becomes a snake</a:t>
            </a:r>
          </a:p>
          <a:p>
            <a:pPr lvl="3"/>
            <a:r>
              <a:rPr lang="en-US" altLang="en-US" dirty="0"/>
              <a:t>Hand becomes leprous</a:t>
            </a:r>
          </a:p>
          <a:p>
            <a:pPr lvl="3"/>
            <a:r>
              <a:rPr lang="en-US" altLang="en-US" dirty="0"/>
              <a:t>Water becomes blood</a:t>
            </a:r>
          </a:p>
          <a:p>
            <a:pPr lvl="2"/>
            <a:r>
              <a:rPr lang="en-US" altLang="en-US" dirty="0"/>
              <a:t>For us real power is given through the Gospel</a:t>
            </a:r>
          </a:p>
          <a:p>
            <a:pPr lvl="3"/>
            <a:r>
              <a:rPr lang="en-US" altLang="en-US" dirty="0"/>
              <a:t>Power that changes lives</a:t>
            </a:r>
          </a:p>
          <a:p>
            <a:pPr lvl="3"/>
            <a:r>
              <a:rPr lang="en-US" altLang="en-US" dirty="0"/>
              <a:t>Power that brings people back to God.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1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0000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buClrTx/>
              <a:buSzTx/>
            </a:pPr>
            <a:fld id="{CBD6E9C7-BDC9-4694-826C-409039CC628A}" type="slidenum">
              <a:rPr lang="en-US" altLang="en-US" sz="1800">
                <a:solidFill>
                  <a:srgbClr val="EAEAEA"/>
                </a:solidFill>
                <a:latin typeface="Verdana" panose="020B0604030504040204" pitchFamily="34" charset="0"/>
                <a:ea typeface="+mn-ea"/>
              </a:rPr>
              <a:pPr defTabSz="914400">
                <a:buClrTx/>
                <a:buSzTx/>
              </a:pPr>
              <a:t>11</a:t>
            </a:fld>
            <a:endParaRPr lang="en-US" altLang="en-US" sz="1800" dirty="0">
              <a:solidFill>
                <a:srgbClr val="EAEAEA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Moses’ third Response</a:t>
            </a:r>
            <a:r>
              <a:rPr lang="en-US" altLang="en-US" sz="3600" dirty="0" smtClean="0"/>
              <a:t>: Sense </a:t>
            </a:r>
            <a:r>
              <a:rPr lang="en-US" altLang="en-US" sz="3600" dirty="0"/>
              <a:t>of </a:t>
            </a:r>
            <a:r>
              <a:rPr lang="en-US" altLang="en-US" sz="3600" dirty="0" smtClean="0"/>
              <a:t>Inadequacy</a:t>
            </a:r>
            <a:endParaRPr lang="en-US" alt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" y="1687404"/>
            <a:ext cx="12168512" cy="5170595"/>
          </a:xfrm>
          <a:prstGeom prst="rect">
            <a:avLst/>
          </a:prstGeom>
        </p:spPr>
      </p:pic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594" y="1844824"/>
            <a:ext cx="11355038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dirty="0"/>
              <a:t>But I’m no good at </a:t>
            </a:r>
            <a:r>
              <a:rPr lang="en-US" altLang="en-US" sz="3200" dirty="0" smtClean="0"/>
              <a:t>speaking</a:t>
            </a:r>
          </a:p>
          <a:p>
            <a:pPr marL="0" indent="0" algn="ctr">
              <a:buNone/>
            </a:pPr>
            <a:endParaRPr lang="en-US" altLang="en-US" sz="3200" dirty="0"/>
          </a:p>
          <a:p>
            <a:pPr marL="457200" lvl="1" indent="0" algn="ctr">
              <a:buNone/>
            </a:pPr>
            <a:r>
              <a:rPr lang="en-US" altLang="en-US" dirty="0"/>
              <a:t>What if I don’t say the right thing</a:t>
            </a:r>
            <a:r>
              <a:rPr lang="en-US" altLang="en-US" dirty="0" smtClean="0"/>
              <a:t>?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God’s response:</a:t>
            </a:r>
          </a:p>
          <a:p>
            <a:pPr lvl="2"/>
            <a:r>
              <a:rPr lang="en-US" altLang="en-US" dirty="0"/>
              <a:t>God would do the convincing</a:t>
            </a:r>
          </a:p>
          <a:p>
            <a:pPr lvl="2"/>
            <a:r>
              <a:rPr lang="en-US" altLang="en-US" dirty="0"/>
              <a:t>God would give the words to say.</a:t>
            </a:r>
          </a:p>
          <a:p>
            <a:pPr lvl="2"/>
            <a:r>
              <a:rPr lang="en-US" altLang="en-US" dirty="0"/>
              <a:t>God would give support by giving Moses the help of Aaron, Moses’ brother.</a:t>
            </a:r>
          </a:p>
          <a:p>
            <a:pPr lvl="3"/>
            <a:r>
              <a:rPr lang="en-US" altLang="en-US" dirty="0"/>
              <a:t>Help and encouragement of fellow believers.</a:t>
            </a:r>
          </a:p>
        </p:txBody>
      </p:sp>
    </p:spTree>
    <p:extLst>
      <p:ext uri="{BB962C8B-B14F-4D97-AF65-F5344CB8AC3E}">
        <p14:creationId xmlns:p14="http://schemas.microsoft.com/office/powerpoint/2010/main" val="12896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0000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buClrTx/>
              <a:buSzTx/>
            </a:pPr>
            <a:fld id="{BB4CC49E-6962-4F5F-A8BE-2187F20B8F2B}" type="slidenum">
              <a:rPr lang="en-US" altLang="en-US" sz="1800">
                <a:solidFill>
                  <a:srgbClr val="EAEAEA"/>
                </a:solidFill>
                <a:latin typeface="Verdana" panose="020B0604030504040204" pitchFamily="34" charset="0"/>
                <a:ea typeface="+mn-ea"/>
              </a:rPr>
              <a:pPr defTabSz="914400">
                <a:buClrTx/>
                <a:buSzTx/>
              </a:pPr>
              <a:t>12</a:t>
            </a:fld>
            <a:endParaRPr lang="en-US" altLang="en-US" sz="1800" dirty="0">
              <a:solidFill>
                <a:srgbClr val="EAEAEA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Israel’s Need – God’s Imperative</a:t>
            </a:r>
            <a:endParaRPr lang="en-US" altLang="en-US" sz="320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506" y="1773239"/>
            <a:ext cx="1065711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No more excuses and Moses </a:t>
            </a:r>
            <a:r>
              <a:rPr lang="en-US" altLang="en-US" sz="3200" dirty="0" smtClean="0"/>
              <a:t>is </a:t>
            </a:r>
            <a:r>
              <a:rPr lang="en-US" altLang="en-US" sz="3200" dirty="0"/>
              <a:t>commanded to go</a:t>
            </a:r>
            <a:r>
              <a:rPr lang="en-US" altLang="en-US" sz="3200" dirty="0" smtClean="0"/>
              <a:t>.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sz="3200" dirty="0" smtClean="0"/>
              <a:t>An </a:t>
            </a:r>
            <a:r>
              <a:rPr lang="en-US" altLang="en-US" sz="3200" dirty="0"/>
              <a:t>amazing transformation </a:t>
            </a:r>
            <a:r>
              <a:rPr lang="en-US" altLang="en-US" sz="3200" dirty="0" smtClean="0"/>
              <a:t>occurs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Hesitant Moses becomes assured leader</a:t>
            </a:r>
          </a:p>
          <a:p>
            <a:pPr lvl="1"/>
            <a:r>
              <a:rPr lang="en-US" altLang="en-US" dirty="0"/>
              <a:t>Moses himself does much of the speaking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94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0000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buClrTx/>
              <a:buSzTx/>
            </a:pPr>
            <a:fld id="{BFAA9898-30EF-453A-AD7A-001881B77A21}" type="slidenum">
              <a:rPr lang="en-US" altLang="en-US" sz="1800">
                <a:solidFill>
                  <a:srgbClr val="EAEAEA"/>
                </a:solidFill>
                <a:latin typeface="Verdana" panose="020B0604030504040204" pitchFamily="34" charset="0"/>
                <a:ea typeface="+mn-ea"/>
              </a:rPr>
              <a:pPr defTabSz="914400">
                <a:buClrTx/>
                <a:buSzTx/>
              </a:pPr>
              <a:t>13</a:t>
            </a:fld>
            <a:endParaRPr lang="en-US" altLang="en-US" sz="1800" dirty="0">
              <a:solidFill>
                <a:srgbClr val="EAEAEA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 for us today</a:t>
            </a:r>
            <a:endParaRPr lang="en-US" altLang="en-US" sz="32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8" y="1628800"/>
            <a:ext cx="10369148" cy="4530725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457200" lvl="1" indent="0" algn="ctr">
              <a:buNone/>
            </a:pPr>
            <a:r>
              <a:rPr lang="en-US" altLang="en-US" sz="3200" dirty="0"/>
              <a:t>God does not ask us to do things we cannot </a:t>
            </a:r>
            <a:r>
              <a:rPr lang="en-US" altLang="en-US" sz="3200" dirty="0" smtClean="0"/>
              <a:t>do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r>
              <a:rPr lang="en-US" altLang="en-US" sz="3200" dirty="0"/>
              <a:t>Trust that God will </a:t>
            </a:r>
            <a:r>
              <a:rPr lang="en-US" altLang="en-US" sz="3200" dirty="0" smtClean="0"/>
              <a:t>help</a:t>
            </a:r>
          </a:p>
          <a:p>
            <a:pPr marL="457200" lvl="1" indent="0">
              <a:buNone/>
            </a:pPr>
            <a:endParaRPr lang="en-US" altLang="en-US" sz="3200" dirty="0"/>
          </a:p>
          <a:p>
            <a:pPr lvl="2"/>
            <a:r>
              <a:rPr lang="en-US" altLang="en-US" sz="2400" dirty="0"/>
              <a:t>Learn to rely on the power of the Gospel</a:t>
            </a:r>
          </a:p>
          <a:p>
            <a:pPr lvl="2"/>
            <a:r>
              <a:rPr lang="en-US" altLang="en-US" sz="2400" dirty="0"/>
              <a:t>Trust God to be with you</a:t>
            </a:r>
          </a:p>
          <a:p>
            <a:pPr lvl="2"/>
            <a:r>
              <a:rPr lang="en-US" altLang="en-US" sz="2400" dirty="0"/>
              <a:t>Trust God for the words you need.</a:t>
            </a:r>
          </a:p>
          <a:p>
            <a:pPr lvl="2"/>
            <a:r>
              <a:rPr lang="en-US" altLang="en-US" sz="2400" dirty="0"/>
              <a:t>Look to fellow believers for support and encouragement.</a:t>
            </a:r>
          </a:p>
        </p:txBody>
      </p:sp>
    </p:spTree>
    <p:extLst>
      <p:ext uri="{BB962C8B-B14F-4D97-AF65-F5344CB8AC3E}">
        <p14:creationId xmlns:p14="http://schemas.microsoft.com/office/powerpoint/2010/main" val="18071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980728"/>
            <a:ext cx="10873208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10 Moses said to the </a:t>
            </a:r>
            <a:r>
              <a:rPr lang="en-AU" sz="4000" b="1" i="1" cap="small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Lord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, “Pardon your servant, Lord. I have never been eloquent, neither in the past nor since you have spoken to your servant. I am slow of speech and tongue.”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11 The </a:t>
            </a:r>
            <a:r>
              <a:rPr lang="en-AU" sz="4000" b="1" i="1" cap="small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Lord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 said to him, “Who gave human beings their mouths? Who makes them deaf or mute? Who gives them sight or makes them blind? Is it not I, the </a:t>
            </a:r>
            <a:r>
              <a:rPr lang="en-AU" sz="4000" b="1" i="1" cap="small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Lord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?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AU" sz="2400" dirty="0"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  <a:ea typeface="新細明體" charset="-120"/>
              </a:rPr>
              <a:t>Exodus 4:10-10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400" dirty="0"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  <a:ea typeface="新細明體" charset="-120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val="391174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980728"/>
            <a:ext cx="10873208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12 Now go; I will help you speak and will teach you what to say.”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13 But Moses said, “Pardon your servant, Lord. Please send someone else.” 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14 Then the </a:t>
            </a:r>
            <a:r>
              <a:rPr lang="en-AU" sz="4000" b="1" i="1" cap="small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Lord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’s anger burned against Moses and he said, “What about your brother, Aaron the Levite? I know he can speak well. He is already on his way to meet you, and he will be glad to see you.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AU" sz="2400" dirty="0"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  <a:ea typeface="新細明體" charset="-120"/>
              </a:rPr>
              <a:t>Exodus 4:10-10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400" dirty="0"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  <a:ea typeface="新細明體" charset="-120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val="34596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980728"/>
            <a:ext cx="10873208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15 You shall speak to him and put words in his mouth; I will help both of you speak and will teach you what to do.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16 He will speak to the people for you, and it will be as if he were your mouth and as if you were God to him.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17 But take this staff in your hand so you can perform the signs with it.”</a:t>
            </a:r>
            <a:endParaRPr lang="en-AU" sz="4000" b="1" i="1" dirty="0">
              <a:effectLst/>
              <a:latin typeface="Papyrus" panose="03070502060502030205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AU" sz="2400" dirty="0"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  <a:ea typeface="新細明體" charset="-120"/>
              </a:rPr>
              <a:t>Exodus 4:10-10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400" dirty="0"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  <a:ea typeface="新細明體" charset="-120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val="65032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865274"/>
            <a:ext cx="10873208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18 Then Moses went back to Jethro his father-in-law and said to him, “Let me return to my own people in Egypt to see if any of them are still alive.” Jethro said, “Go, and I wish you well.” 19 Now the </a:t>
            </a:r>
            <a:r>
              <a:rPr lang="en-AU" sz="4000" b="1" i="1" cap="small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Lord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 had said to Moses in Midian, “Go back to Egypt, for all those who wanted to kill you are dead.”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AU" sz="4000" b="1" i="1" dirty="0">
                <a:effectLst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20 So Moses took his wife and sons, put them on a donkey and started back to Egypt. And he took the staff of God in his hand.</a:t>
            </a:r>
            <a:endParaRPr lang="en-AU" sz="4000" b="1" i="1" dirty="0">
              <a:effectLst/>
              <a:latin typeface="Papyrus" panose="03070502060502030205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AU" sz="2400" dirty="0"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  <a:ea typeface="新細明體" charset="-120"/>
              </a:rPr>
              <a:t>Exodus 4:10-10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400" dirty="0"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  <a:ea typeface="新細明體" charset="-120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val="200544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8570CB-C30D-4A44-9FBD-BDF3D0743D06}"/>
              </a:ext>
            </a:extLst>
          </p:cNvPr>
          <p:cNvSpPr txBox="1"/>
          <p:nvPr/>
        </p:nvSpPr>
        <p:spPr>
          <a:xfrm>
            <a:off x="47328" y="2852936"/>
            <a:ext cx="777686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VD Peace" panose="02000506000000020004" pitchFamily="2" charset="0"/>
              </a:rPr>
              <a:t>MOSES</a:t>
            </a:r>
            <a:endParaRPr lang="en-US" sz="10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VD Peace" panose="02000506000000020004" pitchFamily="2" charset="0"/>
            </a:endParaRPr>
          </a:p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VD Peace" panose="02000506000000020004" pitchFamily="2" charset="0"/>
              </a:rPr>
              <a:t>Called by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VD Peace" panose="02000506000000020004" pitchFamily="2" charset="0"/>
              </a:rPr>
              <a:t>GOD – Hears, Hesitates and Responds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VD Peace" panose="02000506000000020004" pitchFamily="2" charset="0"/>
            </a:endParaRPr>
          </a:p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VD Peace" panose="02000506000000020004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VD Peace" panose="02000506000000020004" pitchFamily="2" charset="0"/>
              </a:rPr>
              <a:t>Exodus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VD Peace" panose="02000506000000020004" pitchFamily="2" charset="0"/>
              </a:rPr>
              <a:t>3:1 - 4:20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VD Peace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0000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buClrTx/>
              <a:buSzTx/>
            </a:pPr>
            <a:fld id="{55C9E16D-3EBE-4CA5-8947-2F55D4E69268}" type="slidenum">
              <a:rPr lang="en-US" altLang="en-US" sz="1800" smtClean="0">
                <a:solidFill>
                  <a:srgbClr val="EAEAEA"/>
                </a:solidFill>
                <a:latin typeface="Verdana" panose="020B0604030504040204" pitchFamily="34" charset="0"/>
                <a:ea typeface="+mn-ea"/>
              </a:rPr>
              <a:pPr defTabSz="914400">
                <a:buClrTx/>
                <a:buSzTx/>
              </a:pPr>
              <a:t>7</a:t>
            </a:fld>
            <a:endParaRPr lang="en-US" altLang="en-US" sz="1800" dirty="0">
              <a:solidFill>
                <a:srgbClr val="EAEAEA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Decision to Follow God</a:t>
            </a:r>
            <a:endParaRPr lang="en-US" alt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Hearing the call of God, how do we respond?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Moses’ initial responses</a:t>
            </a:r>
          </a:p>
          <a:p>
            <a:pPr lvl="1"/>
            <a:r>
              <a:rPr lang="en-US" altLang="en-US" dirty="0" smtClean="0"/>
              <a:t>Doubt</a:t>
            </a:r>
          </a:p>
          <a:p>
            <a:pPr lvl="1"/>
            <a:r>
              <a:rPr lang="en-US" altLang="en-US" dirty="0" smtClean="0"/>
              <a:t>Afraid</a:t>
            </a:r>
          </a:p>
          <a:p>
            <a:pPr lvl="1"/>
            <a:r>
              <a:rPr lang="en-US" altLang="en-US" dirty="0" smtClean="0"/>
              <a:t>Fearing rejection</a:t>
            </a:r>
          </a:p>
          <a:p>
            <a:pPr lvl="1"/>
            <a:r>
              <a:rPr lang="en-US" altLang="en-US" dirty="0" smtClean="0"/>
              <a:t>Feeling inadequate</a:t>
            </a:r>
          </a:p>
          <a:p>
            <a:pPr lvl="1"/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How does God deal with our excuses?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39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0000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buClrTx/>
              <a:buSzTx/>
            </a:pPr>
            <a:fld id="{60AADD44-18A5-4DD2-93DA-16A521875EA7}" type="slidenum">
              <a:rPr lang="en-US" altLang="en-US" sz="1800">
                <a:solidFill>
                  <a:srgbClr val="EAEAEA"/>
                </a:solidFill>
                <a:latin typeface="Verdana" panose="020B0604030504040204" pitchFamily="34" charset="0"/>
                <a:ea typeface="+mn-ea"/>
              </a:rPr>
              <a:pPr defTabSz="914400">
                <a:buClrTx/>
                <a:buSzTx/>
              </a:pPr>
              <a:t>8</a:t>
            </a:fld>
            <a:endParaRPr lang="en-US" altLang="en-US" sz="1800" dirty="0">
              <a:solidFill>
                <a:srgbClr val="EAEAEA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Israel’s Need – God’s Concern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After fleeing the royal household, Moses worked for forty years as a </a:t>
            </a:r>
            <a:r>
              <a:rPr lang="en-US" altLang="en-US" dirty="0" smtClean="0"/>
              <a:t>Shepherd</a:t>
            </a:r>
          </a:p>
          <a:p>
            <a:endParaRPr lang="en-US" altLang="en-US" dirty="0"/>
          </a:p>
          <a:p>
            <a:r>
              <a:rPr lang="en-US" altLang="en-US" dirty="0"/>
              <a:t>Then a meeting with God</a:t>
            </a:r>
          </a:p>
          <a:p>
            <a:pPr lvl="1"/>
            <a:r>
              <a:rPr lang="en-US" altLang="en-US" dirty="0"/>
              <a:t>Flaming bush in the middle of a desert</a:t>
            </a:r>
          </a:p>
          <a:p>
            <a:pPr lvl="1"/>
            <a:r>
              <a:rPr lang="en-US" altLang="en-US" dirty="0"/>
              <a:t>God’s presence</a:t>
            </a:r>
          </a:p>
          <a:p>
            <a:pPr lvl="1"/>
            <a:r>
              <a:rPr lang="en-US" altLang="en-US" dirty="0"/>
              <a:t>God responds to the needs of the people</a:t>
            </a:r>
          </a:p>
          <a:p>
            <a:pPr lvl="2"/>
            <a:r>
              <a:rPr lang="en-US" altLang="en-US" dirty="0"/>
              <a:t>He would rescue them</a:t>
            </a:r>
          </a:p>
          <a:p>
            <a:pPr lvl="1"/>
            <a:r>
              <a:rPr lang="en-US" altLang="en-US" dirty="0"/>
              <a:t>But how?</a:t>
            </a:r>
          </a:p>
          <a:p>
            <a:pPr lvl="2"/>
            <a:r>
              <a:rPr lang="en-US" altLang="en-US" dirty="0"/>
              <a:t>By sending Moses!!</a:t>
            </a:r>
          </a:p>
        </p:txBody>
      </p:sp>
    </p:spTree>
    <p:extLst>
      <p:ext uri="{BB962C8B-B14F-4D97-AF65-F5344CB8AC3E}">
        <p14:creationId xmlns:p14="http://schemas.microsoft.com/office/powerpoint/2010/main" val="2020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0000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buClrTx/>
              <a:buSzTx/>
            </a:pPr>
            <a:fld id="{6C21977C-5C71-4C46-AAC7-2F902D76F2B8}" type="slidenum">
              <a:rPr lang="en-US" altLang="en-US" sz="1800">
                <a:solidFill>
                  <a:srgbClr val="EAEAEA"/>
                </a:solidFill>
                <a:latin typeface="Verdana" panose="020B0604030504040204" pitchFamily="34" charset="0"/>
                <a:ea typeface="+mn-ea"/>
              </a:rPr>
              <a:pPr defTabSz="914400">
                <a:buClrTx/>
                <a:buSzTx/>
              </a:pPr>
              <a:t>9</a:t>
            </a:fld>
            <a:endParaRPr lang="en-US" altLang="en-US" sz="1800" dirty="0">
              <a:solidFill>
                <a:srgbClr val="EAEAEA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Moses’ first </a:t>
            </a:r>
            <a:r>
              <a:rPr lang="en-US" altLang="en-US" sz="3600" dirty="0" smtClean="0"/>
              <a:t>Response: Self Doubt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12192000" cy="5589240"/>
          </a:xfrm>
          <a:prstGeom prst="rect">
            <a:avLst/>
          </a:prstGeom>
        </p:spPr>
      </p:pic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Being </a:t>
            </a:r>
            <a:r>
              <a:rPr lang="en-US" altLang="en-US" dirty="0"/>
              <a:t>a shepherd hardly gave Moses the right training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God’s response: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“I will be with you”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Moses might have been a nobody, but the creator of the world would be with him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Doubts continue – what name?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God’s response: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“I am”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Implies eternal existence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Relevant to the present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Singular </a:t>
            </a:r>
          </a:p>
        </p:txBody>
      </p:sp>
    </p:spTree>
    <p:extLst>
      <p:ext uri="{BB962C8B-B14F-4D97-AF65-F5344CB8AC3E}">
        <p14:creationId xmlns:p14="http://schemas.microsoft.com/office/powerpoint/2010/main" val="8354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華康新儷粗黑"/>
        <a:ea typeface="華康新儷粗黑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38668</TotalTime>
  <Words>790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 Unicode MS</vt:lpstr>
      <vt:lpstr>DengXian</vt:lpstr>
      <vt:lpstr>標楷體</vt:lpstr>
      <vt:lpstr>華康新儷粗黑</vt:lpstr>
      <vt:lpstr>HVD Peace</vt:lpstr>
      <vt:lpstr>Impact</vt:lpstr>
      <vt:lpstr>Papyrus</vt:lpstr>
      <vt:lpstr>新細明體</vt:lpstr>
      <vt:lpstr>Segoe UI</vt:lpstr>
      <vt:lpstr>Times New Roman</vt:lpstr>
      <vt:lpstr>Verdana</vt:lpstr>
      <vt:lpstr>Wingdings</vt:lpstr>
      <vt:lpstr>22_Office Theme</vt:lpstr>
      <vt:lpstr>Cliff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to Follow God</vt:lpstr>
      <vt:lpstr>Israel’s Need – God’s Concern</vt:lpstr>
      <vt:lpstr>Moses’ first Response: Self Doubt</vt:lpstr>
      <vt:lpstr>Moses’ second Response: Fear of Failure</vt:lpstr>
      <vt:lpstr>Moses’ third Response: Sense of Inadequacy</vt:lpstr>
      <vt:lpstr>Israel’s Need – God’s Imperative</vt:lpstr>
      <vt:lpstr>Challenge for us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Yen</dc:creator>
  <cp:lastModifiedBy>Philip Adams</cp:lastModifiedBy>
  <cp:revision>1107</cp:revision>
  <cp:lastPrinted>1601-01-01T00:00:00Z</cp:lastPrinted>
  <dcterms:created xsi:type="dcterms:W3CDTF">1999-11-20T06:39:07Z</dcterms:created>
  <dcterms:modified xsi:type="dcterms:W3CDTF">2021-02-27T21:23:04Z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7b5bc8-4a79-44ba-b8ca-7bdfc58e533a_Enabled">
    <vt:lpwstr>true</vt:lpwstr>
  </property>
  <property fmtid="{D5CDD505-2E9C-101B-9397-08002B2CF9AE}" pid="3" name="MSIP_Label_6e7b5bc8-4a79-44ba-b8ca-7bdfc58e533a_SetDate">
    <vt:lpwstr>2021-02-26T03:13:46Z</vt:lpwstr>
  </property>
  <property fmtid="{D5CDD505-2E9C-101B-9397-08002B2CF9AE}" pid="4" name="MSIP_Label_6e7b5bc8-4a79-44ba-b8ca-7bdfc58e533a_Method">
    <vt:lpwstr>Privileged</vt:lpwstr>
  </property>
  <property fmtid="{D5CDD505-2E9C-101B-9397-08002B2CF9AE}" pid="5" name="MSIP_Label_6e7b5bc8-4a79-44ba-b8ca-7bdfc58e533a_Name">
    <vt:lpwstr>Public</vt:lpwstr>
  </property>
  <property fmtid="{D5CDD505-2E9C-101B-9397-08002B2CF9AE}" pid="6" name="MSIP_Label_6e7b5bc8-4a79-44ba-b8ca-7bdfc58e533a_SiteId">
    <vt:lpwstr>d51ba343-9258-4ea6-9907-426d8c84ec12</vt:lpwstr>
  </property>
  <property fmtid="{D5CDD505-2E9C-101B-9397-08002B2CF9AE}" pid="7" name="MSIP_Label_6e7b5bc8-4a79-44ba-b8ca-7bdfc58e533a_ActionId">
    <vt:lpwstr>69aeefb8-d831-4ce8-87ba-553482b9c231</vt:lpwstr>
  </property>
  <property fmtid="{D5CDD505-2E9C-101B-9397-08002B2CF9AE}" pid="8" name="MSIP_Label_6e7b5bc8-4a79-44ba-b8ca-7bdfc58e533a_ContentBits">
    <vt:lpwstr>0</vt:lpwstr>
  </property>
</Properties>
</file>